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79" r:id="rId6"/>
  </p:sldMasterIdLst>
  <p:notesMasterIdLst>
    <p:notesMasterId r:id="rId35"/>
  </p:notesMasterIdLst>
  <p:handoutMasterIdLst>
    <p:handoutMasterId r:id="rId36"/>
  </p:handoutMasterIdLst>
  <p:sldIdLst>
    <p:sldId id="586" r:id="rId7"/>
    <p:sldId id="834" r:id="rId8"/>
    <p:sldId id="866" r:id="rId9"/>
    <p:sldId id="849" r:id="rId10"/>
    <p:sldId id="854" r:id="rId11"/>
    <p:sldId id="853" r:id="rId12"/>
    <p:sldId id="865" r:id="rId13"/>
    <p:sldId id="845" r:id="rId14"/>
    <p:sldId id="844" r:id="rId15"/>
    <p:sldId id="858" r:id="rId16"/>
    <p:sldId id="855" r:id="rId17"/>
    <p:sldId id="856" r:id="rId18"/>
    <p:sldId id="857" r:id="rId19"/>
    <p:sldId id="859" r:id="rId20"/>
    <p:sldId id="860" r:id="rId21"/>
    <p:sldId id="861" r:id="rId22"/>
    <p:sldId id="862" r:id="rId23"/>
    <p:sldId id="863" r:id="rId24"/>
    <p:sldId id="864" r:id="rId25"/>
    <p:sldId id="847" r:id="rId26"/>
    <p:sldId id="840" r:id="rId27"/>
    <p:sldId id="846" r:id="rId28"/>
    <p:sldId id="850" r:id="rId29"/>
    <p:sldId id="851" r:id="rId30"/>
    <p:sldId id="852" r:id="rId31"/>
    <p:sldId id="836" r:id="rId32"/>
    <p:sldId id="848" r:id="rId33"/>
    <p:sldId id="740" r:id="rId34"/>
  </p:sldIdLst>
  <p:sldSz cx="9144000" cy="6858000" type="screen4x3"/>
  <p:notesSz cx="666273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8766"/>
    <a:srgbClr val="827553"/>
    <a:srgbClr val="FA0000"/>
    <a:srgbClr val="002E54"/>
    <a:srgbClr val="B2B2B2"/>
    <a:srgbClr val="DDDDDD"/>
    <a:srgbClr val="8B1713"/>
    <a:srgbClr val="004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B-stævner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'Ark1'!$B$2:$B$3</c:f>
              <c:numCache>
                <c:formatCode>General</c:formatCode>
                <c:ptCount val="2"/>
                <c:pt idx="0">
                  <c:v>84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A2-454E-8926-357E77A2116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C-stævner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'Ark1'!$C$2:$C$3</c:f>
              <c:numCache>
                <c:formatCode>General</c:formatCode>
                <c:ptCount val="2"/>
                <c:pt idx="0">
                  <c:v>368</c:v>
                </c:pt>
                <c:pt idx="1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A2-454E-8926-357E77A2116D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D-stævne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'Ark1'!$D$2:$D$3</c:f>
              <c:numCache>
                <c:formatCode>General</c:formatCode>
                <c:ptCount val="2"/>
                <c:pt idx="0">
                  <c:v>636</c:v>
                </c:pt>
                <c:pt idx="1">
                  <c:v>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A2-454E-8926-357E77A2116D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E-stævne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'Ark1'!$A$2:$A$3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'Ark1'!$E$2:$E$3</c:f>
              <c:numCache>
                <c:formatCode>General</c:formatCode>
                <c:ptCount val="2"/>
                <c:pt idx="0">
                  <c:v>16</c:v>
                </c:pt>
                <c:pt idx="1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A2-454E-8926-357E77A21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8242688"/>
        <c:axId val="1997625072"/>
      </c:barChart>
      <c:catAx>
        <c:axId val="203824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997625072"/>
        <c:crosses val="autoZero"/>
        <c:auto val="1"/>
        <c:lblAlgn val="ctr"/>
        <c:lblOffset val="100"/>
        <c:noMultiLvlLbl val="0"/>
      </c:catAx>
      <c:valAx>
        <c:axId val="199762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3824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Antal starter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'Ark1'!$B$2:$B$6</c:f>
              <c:numCache>
                <c:formatCode>General</c:formatCode>
                <c:ptCount val="5"/>
                <c:pt idx="0">
                  <c:v>196936</c:v>
                </c:pt>
                <c:pt idx="1">
                  <c:v>217362</c:v>
                </c:pt>
                <c:pt idx="2">
                  <c:v>137662</c:v>
                </c:pt>
                <c:pt idx="3">
                  <c:v>163388</c:v>
                </c:pt>
                <c:pt idx="4">
                  <c:v>203349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E-483A-9B2D-57914F6FF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7062896"/>
        <c:axId val="1033655232"/>
      </c:barChart>
      <c:catAx>
        <c:axId val="178706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33655232"/>
        <c:crosses val="autoZero"/>
        <c:auto val="1"/>
        <c:lblAlgn val="ctr"/>
        <c:lblOffset val="100"/>
        <c:noMultiLvlLbl val="0"/>
      </c:catAx>
      <c:valAx>
        <c:axId val="103365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8706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>
                <a:latin typeface="Arial Narrow" panose="020B0606020202030204" pitchFamily="34" charset="0"/>
              </a:rPr>
              <a:t>2018-2022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1. kvartal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'Ark1'!$B$1:$F$1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'Ark1'!$B$2:$F$2</c:f>
              <c:numCache>
                <c:formatCode>General</c:formatCode>
                <c:ptCount val="5"/>
                <c:pt idx="0">
                  <c:v>28350</c:v>
                </c:pt>
                <c:pt idx="1">
                  <c:v>43792</c:v>
                </c:pt>
                <c:pt idx="2">
                  <c:v>29209</c:v>
                </c:pt>
                <c:pt idx="3">
                  <c:v>4265</c:v>
                </c:pt>
                <c:pt idx="4">
                  <c:v>40946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0-463E-97A5-596954DA4786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2. kvartal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'Ark1'!$B$1:$F$1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'Ark1'!$B$3:$F$3</c:f>
              <c:numCache>
                <c:formatCode>General</c:formatCode>
                <c:ptCount val="5"/>
                <c:pt idx="0">
                  <c:v>53787</c:v>
                </c:pt>
                <c:pt idx="1">
                  <c:v>63686</c:v>
                </c:pt>
                <c:pt idx="2">
                  <c:v>11740</c:v>
                </c:pt>
                <c:pt idx="3">
                  <c:v>53129</c:v>
                </c:pt>
                <c:pt idx="4">
                  <c:v>57173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F0-463E-97A5-596954DA4786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3. kvartal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'Ark1'!$B$1:$F$1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'Ark1'!$B$4:$F$4</c:f>
              <c:numCache>
                <c:formatCode>General</c:formatCode>
                <c:ptCount val="5"/>
                <c:pt idx="0">
                  <c:v>59699</c:v>
                </c:pt>
                <c:pt idx="1">
                  <c:v>54588</c:v>
                </c:pt>
                <c:pt idx="2">
                  <c:v>61968</c:v>
                </c:pt>
                <c:pt idx="3">
                  <c:v>52604</c:v>
                </c:pt>
                <c:pt idx="4">
                  <c:v>54474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F0-463E-97A5-596954DA4786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4. kvartal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'Ark1'!$B$1:$F$1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'Ark1'!$B$5:$F$5</c:f>
              <c:numCache>
                <c:formatCode>General</c:formatCode>
                <c:ptCount val="5"/>
                <c:pt idx="0">
                  <c:v>55100</c:v>
                </c:pt>
                <c:pt idx="1">
                  <c:v>55296</c:v>
                </c:pt>
                <c:pt idx="2">
                  <c:v>34745</c:v>
                </c:pt>
                <c:pt idx="3">
                  <c:v>53390</c:v>
                </c:pt>
                <c:pt idx="4">
                  <c:v>50756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F0-463E-97A5-596954DA4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0104464"/>
        <c:axId val="1113314144"/>
      </c:barChart>
      <c:catAx>
        <c:axId val="155010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13314144"/>
        <c:crosses val="autoZero"/>
        <c:auto val="1"/>
        <c:lblAlgn val="ctr"/>
        <c:lblOffset val="100"/>
        <c:noMultiLvlLbl val="0"/>
      </c:catAx>
      <c:valAx>
        <c:axId val="111331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5010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Antal heste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'Ark1'!$B$2:$B$6</c:f>
              <c:numCache>
                <c:formatCode>General</c:formatCode>
                <c:ptCount val="5"/>
                <c:pt idx="0">
                  <c:v>2257</c:v>
                </c:pt>
                <c:pt idx="1">
                  <c:v>2210</c:v>
                </c:pt>
                <c:pt idx="2">
                  <c:v>1966</c:v>
                </c:pt>
                <c:pt idx="3">
                  <c:v>2115</c:v>
                </c:pt>
                <c:pt idx="4">
                  <c:v>2270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4-4D6E-826A-8719C43B8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7893696"/>
        <c:axId val="2037410800"/>
      </c:barChart>
      <c:catAx>
        <c:axId val="198789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37410800"/>
        <c:crosses val="autoZero"/>
        <c:auto val="1"/>
        <c:lblAlgn val="ctr"/>
        <c:lblOffset val="100"/>
        <c:noMultiLvlLbl val="0"/>
      </c:catAx>
      <c:valAx>
        <c:axId val="203741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98789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Afholdte stævnber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'Ark1'!$B$2:$B$3</c:f>
              <c:numCache>
                <c:formatCode>General</c:formatCode>
                <c:ptCount val="2"/>
                <c:pt idx="0">
                  <c:v>1106</c:v>
                </c:pt>
                <c:pt idx="1">
                  <c:v>1409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A-43C6-A92A-19BCE0D35FF2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Aflyste stævner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'Ark1'!$C$2:$C$3</c:f>
              <c:numCache>
                <c:formatCode>General</c:formatCode>
                <c:ptCount val="2"/>
                <c:pt idx="0">
                  <c:v>114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2A-43C6-A92A-19BCE0D35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6760416"/>
        <c:axId val="694053808"/>
      </c:barChart>
      <c:catAx>
        <c:axId val="178676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94053808"/>
        <c:crosses val="autoZero"/>
        <c:auto val="1"/>
        <c:lblAlgn val="ctr"/>
        <c:lblOffset val="100"/>
        <c:noMultiLvlLbl val="0"/>
      </c:catAx>
      <c:valAx>
        <c:axId val="69405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8676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4EBBF60-943E-4B16-8991-A79FD619172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7663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D28E594-58EA-4BD4-AA35-B6DA9B72BC2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39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F0814E-BD67-40FE-906C-FF11390D465F}" type="slidenum">
              <a:rPr lang="da-DK" sz="1200"/>
              <a:pPr eaLnBrk="1" hangingPunct="1"/>
              <a:t>1</a:t>
            </a:fld>
            <a:endParaRPr lang="da-DK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8E594-58EA-4BD4-AA35-B6DA9B72BC26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621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Herpes første kvartal + </a:t>
            </a:r>
            <a:r>
              <a:rPr lang="da-DK" dirty="0" err="1"/>
              <a:t>corona</a:t>
            </a:r>
            <a:r>
              <a:rPr lang="da-DK" dirty="0"/>
              <a:t> fra februar 2020</a:t>
            </a:r>
          </a:p>
          <a:p>
            <a:r>
              <a:rPr lang="da-DK" dirty="0"/>
              <a:t>Corona igen første kvartal 2021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8E594-58EA-4BD4-AA35-B6DA9B72BC26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9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Registrering af D-starter i 2018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8E594-58EA-4BD4-AA35-B6DA9B72BC26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139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8E594-58EA-4BD4-AA35-B6DA9B72BC26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887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8E594-58EA-4BD4-AA35-B6DA9B72BC26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6762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8E594-58EA-4BD4-AA35-B6DA9B72BC26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5295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8E594-58EA-4BD4-AA35-B6DA9B72BC26}" type="slidenum">
              <a:rPr lang="da-DK" smtClean="0"/>
              <a:pPr>
                <a:defRPr/>
              </a:pPr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58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38A5B9-52AB-4B4A-A064-B67B48F1CAA2}" type="slidenum">
              <a:rPr lang="da-DK" sz="1200"/>
              <a:pPr eaLnBrk="1" hangingPunct="1"/>
              <a:t>28</a:t>
            </a:fld>
            <a:endParaRPr lang="da-DK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51"/>
            <a:ext cx="5072063" cy="657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6434138"/>
            <a:ext cx="9144000" cy="423862"/>
          </a:xfrm>
          <a:prstGeom prst="rect">
            <a:avLst/>
          </a:prstGeom>
          <a:solidFill>
            <a:srgbClr val="958766"/>
          </a:solidFill>
          <a:ln>
            <a:noFill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0" y="6530975"/>
            <a:ext cx="914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>
                <a:solidFill>
                  <a:schemeClr val="bg1"/>
                </a:solidFill>
                <a:latin typeface="Arial Narrow" pitchFamily="34" charset="0"/>
              </a:rPr>
              <a:t>	Dansk Ride Forbund   	   </a:t>
            </a:r>
            <a:r>
              <a:rPr lang="da-DK" sz="1000" err="1">
                <a:solidFill>
                  <a:schemeClr val="bg1"/>
                </a:solidFill>
                <a:latin typeface="Arial Narrow" pitchFamily="34" charset="0"/>
              </a:rPr>
              <a:t>www.rideforbund.dk</a:t>
            </a:r>
            <a:r>
              <a:rPr lang="da-DK" sz="1000">
                <a:solidFill>
                  <a:schemeClr val="bg1"/>
                </a:solidFill>
                <a:latin typeface="Arial Narrow" pitchFamily="34" charset="0"/>
              </a:rPr>
              <a:t>	7. marts 2017</a:t>
            </a:r>
            <a:endParaRPr lang="en-US" sz="10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9813" y="3113088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a-DK" noProof="0"/>
              <a:t>Klik for at redigere i master</a:t>
            </a:r>
            <a:endParaRPr lang="en-US" noProof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692650"/>
            <a:ext cx="6400800" cy="109537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latin typeface="Arial Narrow" pitchFamily="34" charset="0"/>
              </a:defRPr>
            </a:lvl1pPr>
          </a:lstStyle>
          <a:p>
            <a:pPr lvl="0"/>
            <a:r>
              <a:rPr lang="da-DK" noProof="0"/>
              <a:t>Klik for at redigere i master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65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8492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0670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341313"/>
            <a:ext cx="2057400" cy="5784850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341313"/>
            <a:ext cx="6019800" cy="5784850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689496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33A76AE-FD7D-A54D-ADA9-4935EADC986F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3CEC240-75AC-C244-B4C3-E9AEBD6FE4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6694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9813" y="3113088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a-DK" noProof="0"/>
              <a:t>Klik for at redigere i master</a:t>
            </a:r>
            <a:endParaRPr lang="en-US" noProof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692650"/>
            <a:ext cx="6400800" cy="109537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latin typeface="Arial Narrow" pitchFamily="34" charset="0"/>
              </a:defRPr>
            </a:lvl1pPr>
          </a:lstStyle>
          <a:p>
            <a:pPr lvl="0"/>
            <a:r>
              <a:rPr lang="da-DK" noProof="0"/>
              <a:t>Klik for at redigere i master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442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3253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50074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0555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56DE0-0D7B-4C48-BE8B-3354D60A0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10AE90-DADF-45BA-8895-16400FDF5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BC07C3-A5A6-4765-8E56-FE776CC9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A67-DBF1-4D1B-AAA2-1236BBD60EB7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85F318-77CF-4029-925A-F57209949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D0D4D2B-06FA-4666-962B-02742B7E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DE02-FD6F-432C-B94C-9A19029965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3799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F04C2-3195-49E2-B5EF-A72DA053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5B2674-2AD4-46FA-8343-CC79CBBBA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975B7E-D3CB-461F-8709-73FFC835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A67-DBF1-4D1B-AAA2-1236BBD60EB7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57C9ABC-80BC-4861-BECA-574CB137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0DA2B5-C001-45C0-841A-3A55CAE8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DE02-FD6F-432C-B94C-9A19029965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49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9813" y="3113088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da-DK" noProof="0"/>
              <a:t>Klik for at redigere i master</a:t>
            </a:r>
            <a:endParaRPr lang="en-US" noProof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692650"/>
            <a:ext cx="6400800" cy="109537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latin typeface="Arial Narrow" pitchFamily="34" charset="0"/>
              </a:defRPr>
            </a:lvl1pPr>
          </a:lstStyle>
          <a:p>
            <a:pPr lvl="0"/>
            <a:r>
              <a:rPr lang="da-DK" noProof="0"/>
              <a:t>Klik for at redigere i master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1808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6B346-F431-481A-86AD-98D351D3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444DF78-C7B4-482D-BEDF-0133ADBD3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2B88E4-420F-44D8-ACA1-7D65E2DE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A67-DBF1-4D1B-AAA2-1236BBD60EB7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B533D66-9B4A-4914-8AEF-002E7933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770C0C-26DC-4419-A275-83DC8519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DE02-FD6F-432C-B94C-9A19029965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1066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34EB2-9CE0-4061-8C8A-2E3AE103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616526-1E9C-440A-AFCF-61DA0E3C3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39C1385-D7CB-45CC-A5D3-9790313DF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5316AD3-6033-4E4C-8853-2B640E9B7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A67-DBF1-4D1B-AAA2-1236BBD60EB7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591EA5-C342-4CA4-BE1A-E83942BA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55E75CC-B7A1-4E76-AA71-DF1A4C3D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DE02-FD6F-432C-B94C-9A19029965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9029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7400F-F6BD-4885-B409-E4A4BF6B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7B250CA-16C7-4C00-9C17-7F9F177BA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63E9D27-0DB9-45BD-9F16-D7A4E1C03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0C9FC81-F511-469A-8D5B-1FC85C169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2812E9-A821-462B-8645-3E7333F90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C75B1DC-3CDD-4923-A1B4-9232239B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A67-DBF1-4D1B-AAA2-1236BBD60EB7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8BEDAB5-B9B9-492C-8FEF-6F4C4D7ED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30DD097-3D17-47F5-A6C3-D8844A90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DE02-FD6F-432C-B94C-9A19029965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3620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FBC5A-16BD-42F3-8289-1EEE9C16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6F36F09-CFF0-463F-87EA-A9131D27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A67-DBF1-4D1B-AAA2-1236BBD60EB7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668598A-D7B3-47C9-A0D4-DCD404A7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56CE9F4-AF47-44F9-BC91-CB8882B6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DE02-FD6F-432C-B94C-9A19029965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3816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3615661-E0F9-4A5F-9B17-FF278002A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A67-DBF1-4D1B-AAA2-1236BBD60EB7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B088345-E4A2-434D-9616-B19DA383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C0CFC18-D8E5-43FC-ADE4-89E83181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DE02-FD6F-432C-B94C-9A19029965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8651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B7703-53AF-4232-ACB2-9ABFBF65F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94BA02-E191-41F0-92AE-B7C63C19B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DCDE1B0-BAE5-4407-B619-72966FDAB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5DC94EE-98D6-4A99-B2B4-8A8AE1530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A67-DBF1-4D1B-AAA2-1236BBD60EB7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77DDD57-F33E-43DD-90A0-AD6237D3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6CC7877-C060-4ADA-BAC1-403C5E64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DE02-FD6F-432C-B94C-9A19029965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22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F2939-C054-4D22-83A1-3400910F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90A6178-51F9-4AE9-A78B-0A807FBD0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0CBAF37-E16B-4804-89A3-95D6D047E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24F91BC-41FA-42C8-B53E-D241FB51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A67-DBF1-4D1B-AAA2-1236BBD60EB7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2037E92-A19D-4A82-9435-2101AD6C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D571B83-2B15-4F7C-9302-B7EC492F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DE02-FD6F-432C-B94C-9A19029965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950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71AD9-70B4-4069-ACB2-C747F92E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60F207-8FA3-40E2-A6EE-0635CD2C2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906114-A397-4876-B0D0-B9FA8876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A67-DBF1-4D1B-AAA2-1236BBD60EB7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6402F1-0A05-4075-9572-577B167B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568A30-9D22-4462-83A8-95367E73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DE02-FD6F-432C-B94C-9A19029965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60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82B042-6A9D-446D-BD16-0699533BDA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7BE3769-D0EB-4CDE-866E-34804E6F7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7D947C4-C496-4512-8143-ACBEEEB1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8A67-DBF1-4D1B-AAA2-1236BBD60EB7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35089D-364D-4DB5-B917-033FA4B7E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6AEE8D-BAB8-40C7-8784-E1CCFDFB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DE02-FD6F-432C-B94C-9A19029965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166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00395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8411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5856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7552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70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8286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" y="-1"/>
            <a:ext cx="9144000" cy="65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9"/>
          <p:cNvSpPr>
            <a:spLocks noChangeArrowheads="1"/>
          </p:cNvSpPr>
          <p:nvPr userDrawn="1"/>
        </p:nvSpPr>
        <p:spPr bwMode="auto">
          <a:xfrm>
            <a:off x="0" y="6434138"/>
            <a:ext cx="9144000" cy="423862"/>
          </a:xfrm>
          <a:prstGeom prst="rect">
            <a:avLst/>
          </a:prstGeom>
          <a:solidFill>
            <a:srgbClr val="958766"/>
          </a:solidFill>
          <a:ln>
            <a:noFill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6530975"/>
            <a:ext cx="914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>
                <a:solidFill>
                  <a:schemeClr val="bg1"/>
                </a:solidFill>
                <a:latin typeface="Arial Narrow" pitchFamily="34" charset="0"/>
              </a:rPr>
              <a:t>	Dansk Ride Forbund  	   </a:t>
            </a:r>
            <a:r>
              <a:rPr lang="da-DK" sz="1000" err="1">
                <a:solidFill>
                  <a:schemeClr val="bg1"/>
                </a:solidFill>
                <a:latin typeface="Arial Narrow" pitchFamily="34" charset="0"/>
              </a:rPr>
              <a:t>www.rideforbund.dk</a:t>
            </a:r>
            <a:r>
              <a:rPr lang="da-DK" sz="1000">
                <a:solidFill>
                  <a:schemeClr val="bg1"/>
                </a:solidFill>
                <a:latin typeface="Arial Narrow" pitchFamily="34" charset="0"/>
              </a:rPr>
              <a:t>	</a:t>
            </a:r>
            <a:fld id="{CDC255DD-E364-4983-946A-54A2AEE5DF61}" type="datetime2">
              <a:rPr lang="da-DK" sz="1000" smtClean="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50000"/>
                </a:spcBef>
                <a:defRPr/>
              </a:pPr>
              <a:t>4. april 2023</a:t>
            </a:fld>
            <a:endParaRPr lang="en-US" sz="10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30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341313"/>
            <a:ext cx="6399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67CA4-8F6A-7249-AD16-FF081AF85B8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80" y="112082"/>
            <a:ext cx="1885170" cy="1383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4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82755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E54"/>
          </a:solidFill>
          <a:latin typeface="Eurostile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E54"/>
          </a:solidFill>
          <a:latin typeface="Eurostile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E54"/>
          </a:solidFill>
          <a:latin typeface="Eurostile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E54"/>
          </a:solidFill>
          <a:latin typeface="Eurostile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E54"/>
          </a:solidFill>
          <a:latin typeface="Eurostile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E54"/>
          </a:solidFill>
          <a:latin typeface="Eurostile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E54"/>
          </a:solidFill>
          <a:latin typeface="Eurostile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E54"/>
          </a:solidFill>
          <a:latin typeface="Eurostile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51"/>
            <a:ext cx="5072063" cy="657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0" y="6434138"/>
            <a:ext cx="9144000" cy="423862"/>
          </a:xfrm>
          <a:prstGeom prst="rect">
            <a:avLst/>
          </a:prstGeom>
          <a:solidFill>
            <a:srgbClr val="958766"/>
          </a:solidFill>
          <a:ln>
            <a:noFill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0" y="6530975"/>
            <a:ext cx="914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83100" algn="ctr"/>
                <a:tab pos="8875713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>
                <a:solidFill>
                  <a:schemeClr val="bg1"/>
                </a:solidFill>
                <a:latin typeface="Arial Narrow" pitchFamily="34" charset="0"/>
              </a:rPr>
              <a:t>	Dansk Ride Forbund   	   </a:t>
            </a:r>
            <a:r>
              <a:rPr lang="da-DK" sz="1000" err="1">
                <a:solidFill>
                  <a:schemeClr val="bg1"/>
                </a:solidFill>
                <a:latin typeface="Arial Narrow" pitchFamily="34" charset="0"/>
              </a:rPr>
              <a:t>www.rideforbund.dk</a:t>
            </a:r>
            <a:r>
              <a:rPr lang="da-DK" sz="1000">
                <a:solidFill>
                  <a:schemeClr val="bg1"/>
                </a:solidFill>
                <a:latin typeface="Arial Narrow" pitchFamily="34" charset="0"/>
              </a:rPr>
              <a:t>	7. marts 2017</a:t>
            </a:r>
            <a:endParaRPr lang="en-US" sz="10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>
          <a:xfrm>
            <a:off x="1039813" y="3113088"/>
            <a:ext cx="7772400" cy="147002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a-DK"/>
              <a:t>Klik for at redigere i master</a:t>
            </a:r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 userDrawn="1"/>
        </p:nvSpPr>
        <p:spPr>
          <a:xfrm>
            <a:off x="2411413" y="4692650"/>
            <a:ext cx="6400800" cy="109537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a-DK"/>
              <a:t>Klik for at redigere i master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3951B04-8BAA-43F2-9304-98075817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F25121B-E691-42CA-B581-A5FC82B25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14AE9C-C0CD-488F-961C-739440448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D8A67-DBF1-4D1B-AAA2-1236BBD60EB7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4EFD06-8CA1-417A-9F74-E4EA1FEA1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9231F0-7BDC-4F56-B4F6-14FB9BC8B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EDE02-FD6F-432C-B94C-9A1902996587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DDE1097E-1BA0-4729-B705-18854C77B5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" y="-1"/>
            <a:ext cx="9144000" cy="65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9FCE7A48-FCAC-418B-B6FF-5806BEC9AE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34138"/>
            <a:ext cx="9144000" cy="423862"/>
          </a:xfrm>
          <a:prstGeom prst="rect">
            <a:avLst/>
          </a:prstGeom>
          <a:solidFill>
            <a:srgbClr val="958766"/>
          </a:solidFill>
          <a:ln>
            <a:noFill/>
          </a:ln>
          <a:effectLst/>
        </p:spPr>
        <p:txBody>
          <a:bodyPr wrap="none" anchor="ctr"/>
          <a:lstStyle/>
          <a:p>
            <a:endParaRPr lang="da-DK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3FBE38FA-990E-4A5C-BB86-737FA1C0299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80" y="112082"/>
            <a:ext cx="1885170" cy="13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5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ideforbund.dk" TargetMode="External"/><Relationship Id="rId2" Type="http://schemas.openxmlformats.org/officeDocument/2006/relationships/hyperlink" Target="mailto:go@rideforbund.dk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374400" cy="7038000"/>
          </a:xfrm>
          <a:prstGeom prst="rect">
            <a:avLst/>
          </a:prstGeom>
          <a:solidFill>
            <a:srgbClr val="9587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" y="-1"/>
            <a:ext cx="9375648" cy="7040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0BC1D7-F8A9-BA42-9EFB-C56664ACB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79" y="1294126"/>
            <a:ext cx="5817842" cy="42697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1DD97-1721-F762-D20B-A5217983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>
                <a:solidFill>
                  <a:srgbClr val="827553"/>
                </a:solidFill>
                <a:latin typeface="EurostileT"/>
              </a:rPr>
              <a:t>Antal starter 2016-2022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109B3B-9189-2A03-61CA-A55A1BA87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60BCDAE-AAD7-EC87-684D-5EDACB85B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49" y="1477345"/>
            <a:ext cx="7616101" cy="46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0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939F8-21F5-F06F-6ACE-B552EB61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6625"/>
          </a:xfrm>
        </p:spPr>
        <p:txBody>
          <a:bodyPr/>
          <a:lstStyle/>
          <a:p>
            <a:r>
              <a:rPr lang="da-DK" sz="3200" b="1" dirty="0">
                <a:solidFill>
                  <a:srgbClr val="827553"/>
                </a:solidFill>
                <a:latin typeface="EurostileT"/>
              </a:rPr>
              <a:t>Antal starter fordelt på distrikter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930F4E-3695-5AB5-5F2B-3A3CF02F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500"/>
            <a:ext cx="7886700" cy="471746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45712EB-42AF-6A2D-5EA9-A050FB8C2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27488"/>
            <a:ext cx="8012496" cy="454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85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939F8-21F5-F06F-6ACE-B552EB61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6625"/>
          </a:xfrm>
        </p:spPr>
        <p:txBody>
          <a:bodyPr/>
          <a:lstStyle/>
          <a:p>
            <a:r>
              <a:rPr lang="da-DK" sz="3200" b="1" dirty="0">
                <a:solidFill>
                  <a:srgbClr val="827553"/>
                </a:solidFill>
                <a:latin typeface="EurostileT"/>
              </a:rPr>
              <a:t>Antal starter fordelt på discipliner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930F4E-3695-5AB5-5F2B-3A3CF02F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500"/>
            <a:ext cx="7886700" cy="471746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89C8D77-D097-A0A0-9E84-5744871BB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46" y="1844197"/>
            <a:ext cx="8241610" cy="30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5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939F8-21F5-F06F-6ACE-B552EB61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6625"/>
          </a:xfrm>
        </p:spPr>
        <p:txBody>
          <a:bodyPr/>
          <a:lstStyle/>
          <a:p>
            <a:r>
              <a:rPr lang="da-DK" sz="3200" b="1" dirty="0">
                <a:solidFill>
                  <a:srgbClr val="827553"/>
                </a:solidFill>
                <a:latin typeface="EurostileT"/>
              </a:rPr>
              <a:t>Antal starter fordelt på discipliner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930F4E-3695-5AB5-5F2B-3A3CF02F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500"/>
            <a:ext cx="7886700" cy="471746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91113EC-A6C7-735B-32AD-0B48B6722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97" y="1442621"/>
            <a:ext cx="8564476" cy="448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1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939F8-21F5-F06F-6ACE-B552EB61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6625"/>
          </a:xfrm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rgbClr val="827553"/>
                </a:solidFill>
                <a:latin typeface="EurostileT"/>
              </a:rPr>
              <a:t>Antal PONY-starter i springning fordelt på stævneniveau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930F4E-3695-5AB5-5F2B-3A3CF02F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500"/>
            <a:ext cx="7886700" cy="471746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E552CC6-6A0A-72B5-66D5-005A21899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26" y="1921644"/>
            <a:ext cx="8719147" cy="210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3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939F8-21F5-F06F-6ACE-B552EB61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6625"/>
          </a:xfrm>
        </p:spPr>
        <p:txBody>
          <a:bodyPr>
            <a:normAutofit/>
          </a:bodyPr>
          <a:lstStyle/>
          <a:p>
            <a:r>
              <a:rPr lang="da-DK" sz="2600" b="1" dirty="0">
                <a:solidFill>
                  <a:srgbClr val="827553"/>
                </a:solidFill>
                <a:latin typeface="EurostileT"/>
              </a:rPr>
              <a:t>Antal PONY-starter i springning fordelt på sværhedsgrader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930F4E-3695-5AB5-5F2B-3A3CF02F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500"/>
            <a:ext cx="7886700" cy="471746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9FE4D4D-ED1B-9172-A261-C0A39A1EC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2" y="1802167"/>
            <a:ext cx="8780016" cy="391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41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939F8-21F5-F06F-6ACE-B552EB61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6625"/>
          </a:xfrm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rgbClr val="827553"/>
                </a:solidFill>
                <a:latin typeface="EurostileT"/>
              </a:rPr>
              <a:t>Antal PONY-starter i springning fordelt på distrikter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930F4E-3695-5AB5-5F2B-3A3CF02F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500"/>
            <a:ext cx="7886700" cy="471746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C5FACB8-19DD-F5A9-C470-26B6CF8B2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68" y="1337583"/>
            <a:ext cx="6939602" cy="507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2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939F8-21F5-F06F-6ACE-B552EB61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6625"/>
          </a:xfrm>
        </p:spPr>
        <p:txBody>
          <a:bodyPr>
            <a:normAutofit/>
          </a:bodyPr>
          <a:lstStyle/>
          <a:p>
            <a:r>
              <a:rPr lang="da-DK" sz="3000" b="1" dirty="0">
                <a:solidFill>
                  <a:srgbClr val="827553"/>
                </a:solidFill>
                <a:latin typeface="EurostileT"/>
              </a:rPr>
              <a:t>Antal PONY-starter i dressur fordelt på stævneniveau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930F4E-3695-5AB5-5F2B-3A3CF02F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500"/>
            <a:ext cx="7886700" cy="471746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B942DBC-82EF-1882-C3AE-E5F538145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2" y="2140952"/>
            <a:ext cx="8813616" cy="209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60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939F8-21F5-F06F-6ACE-B552EB61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6625"/>
          </a:xfrm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rgbClr val="827553"/>
                </a:solidFill>
                <a:latin typeface="EurostileT"/>
              </a:rPr>
              <a:t>Antal PONY-starter i dressur fordelt på sværhedsgrader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930F4E-3695-5AB5-5F2B-3A3CF02F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500"/>
            <a:ext cx="7886700" cy="471746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B8E475E-7853-530C-8724-C1523CA2E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80" y="1600777"/>
            <a:ext cx="8650369" cy="379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1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939F8-21F5-F06F-6ACE-B552EB61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6625"/>
          </a:xfrm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rgbClr val="827553"/>
                </a:solidFill>
                <a:latin typeface="EurostileT"/>
              </a:rPr>
              <a:t>Antal PONY-starter i dressur fordelt på distrikter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930F4E-3695-5AB5-5F2B-3A3CF02F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500"/>
            <a:ext cx="7886700" cy="471746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6301175-4A20-D645-C439-BD572E99E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72" y="1459500"/>
            <a:ext cx="7121542" cy="491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4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84896-956C-2A81-5358-434C804D2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6000" b="1" dirty="0">
                <a:solidFill>
                  <a:srgbClr val="827553"/>
                </a:solidFill>
                <a:latin typeface="EurostileT"/>
              </a:rPr>
              <a:t>Repræsentantskabsmøde</a:t>
            </a:r>
            <a:br>
              <a:rPr lang="da-DK" sz="6000" dirty="0">
                <a:latin typeface="Arial Narrow" panose="020B0606020202030204" pitchFamily="34" charset="0"/>
              </a:rPr>
            </a:br>
            <a:r>
              <a:rPr lang="da-DK" sz="60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0D8955B-F1BA-E8D5-505D-438832A70A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5400" b="1" dirty="0">
                <a:solidFill>
                  <a:srgbClr val="827553"/>
                </a:solidFill>
                <a:latin typeface="EurostileT"/>
                <a:ea typeface="+mj-ea"/>
                <a:cs typeface="+mj-cs"/>
              </a:rPr>
              <a:t>Lørdag d. 1. april 2023</a:t>
            </a:r>
            <a:br>
              <a:rPr lang="da-DK" sz="2800" dirty="0">
                <a:latin typeface="Arial Narrow" panose="020B0606020202030204" pitchFamily="34" charset="0"/>
              </a:rPr>
            </a:br>
            <a:br>
              <a:rPr lang="da-DK" sz="2800" dirty="0">
                <a:latin typeface="Arial Narrow" panose="020B0606020202030204" pitchFamily="34" charset="0"/>
              </a:rPr>
            </a:br>
            <a:r>
              <a:rPr lang="da-DK" sz="5400" b="1" dirty="0">
                <a:solidFill>
                  <a:srgbClr val="827553"/>
                </a:solidFill>
                <a:latin typeface="EurostileT"/>
                <a:ea typeface="+mj-ea"/>
                <a:cs typeface="+mj-cs"/>
              </a:rPr>
              <a:t>Stævnedata</a:t>
            </a:r>
          </a:p>
        </p:txBody>
      </p:sp>
    </p:spTree>
    <p:extLst>
      <p:ext uri="{BB962C8B-B14F-4D97-AF65-F5344CB8AC3E}">
        <p14:creationId xmlns:p14="http://schemas.microsoft.com/office/powerpoint/2010/main" val="3307666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26FC1-4652-7FA5-BC25-E8EBFA7E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>
                <a:solidFill>
                  <a:srgbClr val="827553"/>
                </a:solidFill>
                <a:latin typeface="EurostileT"/>
              </a:rPr>
              <a:t>Registrering af konkurrenceheste</a:t>
            </a:r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FCD21A66-3780-40B4-A49D-4E77A25A5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15016"/>
              </p:ext>
            </p:extLst>
          </p:nvPr>
        </p:nvGraphicFramePr>
        <p:xfrm>
          <a:off x="628650" y="1411288"/>
          <a:ext cx="7886700" cy="476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6629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B5E85-F3E6-47A0-3236-6903D60A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Stævnestruktur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5ADAEBA-421D-8420-8283-3112C32F5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2626"/>
            <a:ext cx="8229600" cy="4903538"/>
          </a:xfrm>
        </p:spPr>
        <p:txBody>
          <a:bodyPr/>
          <a:lstStyle/>
          <a:p>
            <a:r>
              <a:rPr lang="da-DK"/>
              <a:t>Arbejdsgruppe nedsat </a:t>
            </a:r>
          </a:p>
          <a:p>
            <a:r>
              <a:rPr lang="da-DK"/>
              <a:t>Svær opgave og en </a:t>
            </a:r>
            <a:r>
              <a:rPr lang="da-DK" err="1"/>
              <a:t>ongoing</a:t>
            </a:r>
            <a:r>
              <a:rPr lang="da-DK"/>
              <a:t> proces</a:t>
            </a:r>
          </a:p>
          <a:p>
            <a:r>
              <a:rPr lang="da-DK"/>
              <a:t>Brugerinddragelse - online</a:t>
            </a:r>
          </a:p>
          <a:p>
            <a:endParaRPr lang="da-DK"/>
          </a:p>
          <a:p>
            <a:r>
              <a:rPr lang="da-DK"/>
              <a:t>Ingen doteringer for pony og </a:t>
            </a:r>
            <a:r>
              <a:rPr lang="da-DK" err="1"/>
              <a:t>children</a:t>
            </a:r>
            <a:r>
              <a:rPr lang="da-DK"/>
              <a:t> pr. 1. maj 2023</a:t>
            </a:r>
          </a:p>
          <a:p>
            <a:pPr lvl="1"/>
            <a:r>
              <a:rPr lang="da-DK"/>
              <a:t>Forventning om at indskud nedsættes</a:t>
            </a:r>
          </a:p>
          <a:p>
            <a:pPr lvl="1"/>
            <a:r>
              <a:rPr lang="da-DK"/>
              <a:t>Pt. intet loft, men kan vise sig at blive nødvendigt </a:t>
            </a:r>
          </a:p>
        </p:txBody>
      </p:sp>
      <p:pic>
        <p:nvPicPr>
          <p:cNvPr id="3" name="Billede 2" descr="Et billede, der indeholder græs, udendørs, felt, sport&#10;&#10;Automatisk genereret beskrivelse">
            <a:extLst>
              <a:ext uri="{FF2B5EF4-FFF2-40B4-BE49-F238E27FC236}">
                <a16:creationId xmlns:a16="http://schemas.microsoft.com/office/drawing/2014/main" id="{8CF2542F-B3B0-CC29-7F0A-F205D0D01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8890" r="28538" b="-1"/>
          <a:stretch/>
        </p:blipFill>
        <p:spPr>
          <a:xfrm>
            <a:off x="6367559" y="3811712"/>
            <a:ext cx="1904626" cy="200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39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817DB-9CD8-EBFC-BF30-959B199A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b="1" dirty="0">
                <a:solidFill>
                  <a:srgbClr val="827553"/>
                </a:solidFill>
                <a:latin typeface="EurostileT"/>
              </a:rPr>
              <a:t>Ponymåling	</a:t>
            </a:r>
            <a:r>
              <a:rPr lang="da-DK" dirty="0"/>
              <a:t>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7A9698-87BA-6E8A-173D-3EE008C0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9176"/>
            <a:ext cx="7886700" cy="4697787"/>
          </a:xfrm>
        </p:spPr>
        <p:txBody>
          <a:bodyPr/>
          <a:lstStyle/>
          <a:p>
            <a:r>
              <a:rPr lang="da-DK" sz="2400" dirty="0">
                <a:latin typeface="EurostileT"/>
              </a:rPr>
              <a:t>50 officielle DRF ponymåler-arrangementer</a:t>
            </a:r>
          </a:p>
          <a:p>
            <a:endParaRPr lang="da-DK" sz="2400" dirty="0">
              <a:latin typeface="EurostileT"/>
            </a:endParaRPr>
          </a:p>
          <a:p>
            <a:r>
              <a:rPr lang="da-DK" sz="2400" dirty="0">
                <a:latin typeface="EurostileT"/>
              </a:rPr>
              <a:t>Ca. 750 ponyer måles pr. år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338D691-AA97-4501-D5DF-2814CFA51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454" y="3160060"/>
            <a:ext cx="4211244" cy="27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19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5502D-DE8D-0BDE-C58E-6FB64D99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yderligere fra os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E87CD8-D598-1EBF-8690-4E6EA7693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7130"/>
            <a:ext cx="8229600" cy="4889034"/>
          </a:xfrm>
        </p:spPr>
        <p:txBody>
          <a:bodyPr/>
          <a:lstStyle/>
          <a:p>
            <a:r>
              <a:rPr lang="da-DK" dirty="0"/>
              <a:t>Vi hjælper gerne med input og sparring til klubbernes propositioner</a:t>
            </a:r>
          </a:p>
          <a:p>
            <a:endParaRPr lang="da-DK" dirty="0"/>
          </a:p>
          <a:p>
            <a:r>
              <a:rPr lang="da-DK" dirty="0"/>
              <a:t>Vær obs på, at det nu er muligt at fastsætte maks. antal starter pr. dag</a:t>
            </a:r>
          </a:p>
          <a:p>
            <a:endParaRPr lang="da-DK" dirty="0"/>
          </a:p>
          <a:p>
            <a:r>
              <a:rPr lang="da-DK" dirty="0"/>
              <a:t>Der er altid mulighed for at definere udelukkelser, og klasser kan også f.eks. afvikles i afdelinger</a:t>
            </a:r>
          </a:p>
          <a:p>
            <a:endParaRPr lang="da-DK" dirty="0"/>
          </a:p>
          <a:p>
            <a:r>
              <a:rPr lang="da-DK" dirty="0" err="1"/>
              <a:t>Paraklasser</a:t>
            </a:r>
            <a:r>
              <a:rPr lang="da-DK" dirty="0"/>
              <a:t> kan integreres i, og afvikles til, almindelige dressurstævner</a:t>
            </a:r>
          </a:p>
          <a:p>
            <a:endParaRPr lang="da-DK" dirty="0"/>
          </a:p>
          <a:p>
            <a:r>
              <a:rPr lang="da-DK" dirty="0"/>
              <a:t>Husk altid information til DRF, hvis der ændres propositioner under stævnet (</a:t>
            </a:r>
            <a:r>
              <a:rPr lang="da-DK" dirty="0" err="1"/>
              <a:t>f.ex</a:t>
            </a:r>
            <a:r>
              <a:rPr lang="da-DK" dirty="0"/>
              <a:t> springmetoder, sammenlægning af klasser mv.)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9743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5502D-DE8D-0BDE-C58E-6FB64D99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Kontakt os gerne </a:t>
            </a:r>
            <a:r>
              <a:rPr lang="da-DK" sz="3600" dirty="0">
                <a:sym typeface="Wingdings" panose="05000000000000000000" pitchFamily="2" charset="2"/>
              </a:rPr>
              <a:t></a:t>
            </a:r>
            <a:endParaRPr lang="da-DK" sz="3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E87CD8-D598-1EBF-8690-4E6EA7693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go@rideforbund.dk</a:t>
            </a:r>
            <a:endParaRPr lang="da-DK" dirty="0"/>
          </a:p>
          <a:p>
            <a:pPr lvl="1"/>
            <a:r>
              <a:rPr lang="da-DK" sz="2400" dirty="0"/>
              <a:t>Vi besvarer også henvendelser udenfor normal arbejdstid samt i weekender, dog i begrænset omfang </a:t>
            </a:r>
            <a:r>
              <a:rPr lang="da-DK" sz="2400" dirty="0">
                <a:sym typeface="Wingdings" panose="05000000000000000000" pitchFamily="2" charset="2"/>
              </a:rPr>
              <a:t></a:t>
            </a:r>
            <a:endParaRPr lang="da-DK" sz="2400" dirty="0"/>
          </a:p>
          <a:p>
            <a:endParaRPr lang="da-DK" dirty="0"/>
          </a:p>
          <a:p>
            <a:r>
              <a:rPr lang="da-DK" dirty="0"/>
              <a:t>Mails til </a:t>
            </a:r>
            <a:r>
              <a:rPr lang="da-DK" dirty="0">
                <a:hlinkClick r:id="rId3"/>
              </a:rPr>
              <a:t>info@rideforbund.dk</a:t>
            </a:r>
            <a:r>
              <a:rPr lang="da-DK" dirty="0"/>
              <a:t> bør ikke være stævnerelateret – </a:t>
            </a:r>
            <a:r>
              <a:rPr lang="da-DK" b="1" dirty="0"/>
              <a:t>brug GO</a:t>
            </a:r>
          </a:p>
        </p:txBody>
      </p:sp>
    </p:spTree>
    <p:extLst>
      <p:ext uri="{BB962C8B-B14F-4D97-AF65-F5344CB8AC3E}">
        <p14:creationId xmlns:p14="http://schemas.microsoft.com/office/powerpoint/2010/main" val="1580526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6CFAF-3B35-871A-6641-DCEEC471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Udvikling på ønskesedlen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F49799-C0D3-0828-E137-DDDAF1840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/>
              <a:t>Eftertilmeldinger - betaling fremadrettet via rideforbund.dk?</a:t>
            </a:r>
          </a:p>
          <a:p>
            <a:endParaRPr lang="da-DK" dirty="0"/>
          </a:p>
          <a:p>
            <a:r>
              <a:rPr lang="da-DK" sz="2800" dirty="0"/>
              <a:t>Udviklingsopgaver:</a:t>
            </a:r>
          </a:p>
          <a:p>
            <a:pPr lvl="1"/>
            <a:r>
              <a:rPr lang="da-DK" sz="2400" dirty="0"/>
              <a:t>Vaccinationer i Go</a:t>
            </a:r>
          </a:p>
          <a:p>
            <a:pPr lvl="1"/>
            <a:r>
              <a:rPr lang="da-DK" sz="2400" dirty="0"/>
              <a:t>Udvidet rytterkategorisering i springning</a:t>
            </a:r>
          </a:p>
          <a:p>
            <a:pPr lvl="1"/>
            <a:r>
              <a:rPr lang="da-DK" sz="2400" dirty="0"/>
              <a:t>Integration af testkort på </a:t>
            </a:r>
            <a:r>
              <a:rPr lang="da-DK" sz="2400" dirty="0" err="1"/>
              <a:t>pararytteres</a:t>
            </a:r>
            <a:r>
              <a:rPr lang="da-DK" sz="2400" dirty="0"/>
              <a:t> GO-profil</a:t>
            </a:r>
          </a:p>
          <a:p>
            <a:pPr lvl="1"/>
            <a:r>
              <a:rPr lang="da-DK" sz="2400" dirty="0"/>
              <a:t>Mulighed for geografisk søgning i stævnekalender (km)</a:t>
            </a:r>
          </a:p>
          <a:p>
            <a:pPr lvl="1"/>
            <a:r>
              <a:rPr lang="da-DK" sz="2400" dirty="0"/>
              <a:t>Mulighed for søgning på klasseniveau i stævnekalender</a:t>
            </a:r>
          </a:p>
          <a:p>
            <a:endParaRPr lang="da-DK" dirty="0"/>
          </a:p>
        </p:txBody>
      </p:sp>
      <p:pic>
        <p:nvPicPr>
          <p:cNvPr id="4" name="Billede 3" descr="Et billede, der indeholder græs, træ, udendørs, stående&#10;&#10;Automatisk genereret beskrivelse">
            <a:extLst>
              <a:ext uri="{FF2B5EF4-FFF2-40B4-BE49-F238E27FC236}">
                <a16:creationId xmlns:a16="http://schemas.microsoft.com/office/drawing/2014/main" id="{DFBDFF2D-A686-FF21-3810-F6352AAE77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18001"/>
          <a:stretch/>
        </p:blipFill>
        <p:spPr>
          <a:xfrm>
            <a:off x="6735808" y="2277689"/>
            <a:ext cx="1950992" cy="384847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24385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B5E85-F3E6-47A0-3236-6903D60A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Sport, sport, sport  -  og så lige lidt andet….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44A247-CFE0-CA48-D419-ECE4AA560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2874"/>
            <a:ext cx="8229600" cy="5014088"/>
          </a:xfrm>
        </p:spPr>
        <p:txBody>
          <a:bodyPr/>
          <a:lstStyle/>
          <a:p>
            <a:r>
              <a:rPr lang="da-DK" dirty="0"/>
              <a:t>Stor fokus på udvikling af kurser til klubber og ryttere</a:t>
            </a:r>
          </a:p>
          <a:p>
            <a:r>
              <a:rPr lang="da-DK" dirty="0"/>
              <a:t>Alle kurserne er GRATIS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Nyt i 2022/2023:</a:t>
            </a:r>
          </a:p>
          <a:p>
            <a:r>
              <a:rPr lang="da-DK" dirty="0"/>
              <a:t>Online Sikkerhedskursus</a:t>
            </a:r>
          </a:p>
          <a:p>
            <a:r>
              <a:rPr lang="da-DK" dirty="0"/>
              <a:t>E-læringskurser</a:t>
            </a:r>
          </a:p>
          <a:p>
            <a:pPr lvl="1"/>
            <a:r>
              <a:rPr lang="da-DK" dirty="0"/>
              <a:t>Til forældre: Hjælp! Mit barn er startet til ridning	</a:t>
            </a:r>
          </a:p>
          <a:p>
            <a:pPr lvl="1"/>
            <a:r>
              <a:rPr lang="da-DK" dirty="0"/>
              <a:t>Til elevskoleunderviserne: Trænerkursus</a:t>
            </a:r>
          </a:p>
          <a:p>
            <a:endParaRPr lang="da-DK" dirty="0"/>
          </a:p>
          <a:p>
            <a:r>
              <a:rPr lang="da-DK" dirty="0"/>
              <a:t>Ryttermærker, </a:t>
            </a:r>
            <a:r>
              <a:rPr lang="da-DK" sz="1800" dirty="0"/>
              <a:t>relanceret sept. 2021</a:t>
            </a:r>
          </a:p>
          <a:p>
            <a:pPr lvl="1"/>
            <a:r>
              <a:rPr lang="da-DK" dirty="0"/>
              <a:t>63 klubber i gang </a:t>
            </a:r>
          </a:p>
          <a:p>
            <a:pPr lvl="1"/>
            <a:r>
              <a:rPr lang="da-DK" dirty="0"/>
              <a:t>3.500 elever gennemført ryttermærker siden </a:t>
            </a:r>
            <a:r>
              <a:rPr lang="da-DK" dirty="0" err="1"/>
              <a:t>re-lancering</a:t>
            </a:r>
            <a:endParaRPr lang="da-DK" dirty="0"/>
          </a:p>
          <a:p>
            <a:pPr marL="457200" lvl="1" indent="0">
              <a:buNone/>
            </a:pPr>
            <a:endParaRPr lang="da-DK" dirty="0"/>
          </a:p>
        </p:txBody>
      </p:sp>
      <p:pic>
        <p:nvPicPr>
          <p:cNvPr id="4" name="Billede 3" descr="Et billede, der indeholder hest, udendørs, græs, brun&#10;&#10;Automatisk genereret beskrivelse">
            <a:extLst>
              <a:ext uri="{FF2B5EF4-FFF2-40B4-BE49-F238E27FC236}">
                <a16:creationId xmlns:a16="http://schemas.microsoft.com/office/drawing/2014/main" id="{2D43E0AD-E71D-A7FA-BD62-D521D36FD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24" y="2089769"/>
            <a:ext cx="2036712" cy="28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43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5A1E7-5FFA-4189-4C38-93541E21C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600" b="1" dirty="0">
                <a:solidFill>
                  <a:srgbClr val="827553"/>
                </a:solidFill>
                <a:latin typeface="EurostileT"/>
              </a:rPr>
              <a:t>Afviklede – og aflyste - stævner</a:t>
            </a:r>
            <a:br>
              <a:rPr lang="da-DK" sz="3600" b="1" dirty="0">
                <a:solidFill>
                  <a:srgbClr val="827553"/>
                </a:solidFill>
                <a:latin typeface="EurostileT"/>
              </a:rPr>
            </a:br>
            <a:r>
              <a:rPr lang="da-DK" sz="3600" b="1" dirty="0">
                <a:solidFill>
                  <a:srgbClr val="827553"/>
                </a:solidFill>
                <a:latin typeface="EurostileT"/>
              </a:rPr>
              <a:t>2021 og 2022</a:t>
            </a:r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02E0B421-9A97-4924-C3EA-A17D6A6561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372872"/>
              </p:ext>
            </p:extLst>
          </p:nvPr>
        </p:nvGraphicFramePr>
        <p:xfrm>
          <a:off x="628650" y="1479176"/>
          <a:ext cx="7886700" cy="469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0223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"/>
            <a:ext cx="9144000" cy="6443472"/>
          </a:xfrm>
          <a:prstGeom prst="rect">
            <a:avLst/>
          </a:prstGeom>
        </p:spPr>
      </p:pic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1" cy="6443663"/>
            <a:chOff x="0" y="0"/>
            <a:chExt cx="5760" cy="4059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059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B171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486"/>
              <a:ext cx="4625" cy="3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Bille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"/>
            <a:ext cx="9144000" cy="64434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9C7FB-E7BD-F4FA-B8D2-67A3FD07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>
                <a:solidFill>
                  <a:srgbClr val="827553"/>
                </a:solidFill>
                <a:latin typeface="EurostileT"/>
              </a:rPr>
              <a:t>Vi starter med konklusionen </a:t>
            </a:r>
            <a:r>
              <a:rPr lang="da-DK" sz="3600" b="1" dirty="0">
                <a:solidFill>
                  <a:srgbClr val="827553"/>
                </a:solidFill>
                <a:latin typeface="EurostileT"/>
                <a:sym typeface="Wingdings" panose="05000000000000000000" pitchFamily="2" charset="2"/>
              </a:rPr>
              <a:t></a:t>
            </a:r>
            <a:endParaRPr lang="da-DK" sz="3600" b="1" dirty="0">
              <a:solidFill>
                <a:srgbClr val="827553"/>
              </a:solidFill>
              <a:latin typeface="EurostileT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844B31-3536-E345-0386-EA2C7E590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>
                <a:latin typeface="EurostileT"/>
              </a:rPr>
              <a:t>Det går godt! </a:t>
            </a:r>
            <a:endParaRPr lang="da-DK" sz="2800" dirty="0">
              <a:latin typeface="EurostileT"/>
              <a:sym typeface="Wingdings" panose="05000000000000000000" pitchFamily="2" charset="2"/>
            </a:endParaRP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sz="2800" dirty="0">
                <a:latin typeface="EurostileT"/>
                <a:sym typeface="Wingdings" panose="05000000000000000000" pitchFamily="2" charset="2"/>
              </a:rPr>
              <a:t>Fremgang og positivisme</a:t>
            </a:r>
          </a:p>
          <a:p>
            <a:endParaRPr lang="da-DK" sz="2800" dirty="0">
              <a:latin typeface="EurostileT"/>
              <a:sym typeface="Wingdings" panose="05000000000000000000" pitchFamily="2" charset="2"/>
            </a:endParaRPr>
          </a:p>
          <a:p>
            <a:r>
              <a:rPr lang="da-DK" sz="2800" dirty="0">
                <a:latin typeface="EurostileT"/>
                <a:sym typeface="Wingdings" panose="05000000000000000000" pitchFamily="2" charset="2"/>
              </a:rPr>
              <a:t>DRF og Disciplinudvalg skal nu tal-nørde </a:t>
            </a:r>
          </a:p>
          <a:p>
            <a:endParaRPr lang="da-DK" sz="2800" dirty="0">
              <a:latin typeface="EurostileT"/>
              <a:sym typeface="Wingdings" panose="05000000000000000000" pitchFamily="2" charset="2"/>
            </a:endParaRPr>
          </a:p>
          <a:p>
            <a:endParaRPr lang="da-DK" sz="2800" dirty="0">
              <a:latin typeface="EurostileT"/>
              <a:sym typeface="Wingdings" panose="05000000000000000000" pitchFamily="2" charset="2"/>
            </a:endParaRPr>
          </a:p>
          <a:p>
            <a:endParaRPr lang="da-DK" dirty="0"/>
          </a:p>
        </p:txBody>
      </p:sp>
      <p:pic>
        <p:nvPicPr>
          <p:cNvPr id="4" name="Billede 3" descr="Et billede, der indeholder hest, udendørs, græs, brun&#10;&#10;Automatisk genereret beskrivelse">
            <a:extLst>
              <a:ext uri="{FF2B5EF4-FFF2-40B4-BE49-F238E27FC236}">
                <a16:creationId xmlns:a16="http://schemas.microsoft.com/office/drawing/2014/main" id="{7C60D65C-38CF-2C99-9217-2253E3D7F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54" y="1825625"/>
            <a:ext cx="2670584" cy="3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599B4-427D-50E3-5D55-6BC11D60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>
                <a:solidFill>
                  <a:srgbClr val="827553"/>
                </a:solidFill>
                <a:latin typeface="EurostileT"/>
              </a:rPr>
              <a:t>Afviklede stævner fordelt på stævneniveau</a:t>
            </a:r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998D42C1-6AD3-54D9-D3B3-42980188F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204198"/>
              </p:ext>
            </p:extLst>
          </p:nvPr>
        </p:nvGraphicFramePr>
        <p:xfrm>
          <a:off x="628650" y="1532965"/>
          <a:ext cx="7886700" cy="464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515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939F8-21F5-F06F-6ACE-B552EB61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6625"/>
          </a:xfrm>
        </p:spPr>
        <p:txBody>
          <a:bodyPr/>
          <a:lstStyle/>
          <a:p>
            <a:r>
              <a:rPr lang="da-DK" sz="3200" b="1" dirty="0">
                <a:solidFill>
                  <a:srgbClr val="827553"/>
                </a:solidFill>
                <a:latin typeface="EurostileT"/>
              </a:rPr>
              <a:t>Antal stævner fordelt på discipliner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930F4E-3695-5AB5-5F2B-3A3CF02F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500"/>
            <a:ext cx="7886700" cy="471746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8B7F1EA-9FF8-83A6-A881-BEE0A5CDF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96" y="1583647"/>
            <a:ext cx="8367845" cy="36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0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939F8-21F5-F06F-6ACE-B552EB61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6625"/>
          </a:xfrm>
        </p:spPr>
        <p:txBody>
          <a:bodyPr/>
          <a:lstStyle/>
          <a:p>
            <a:r>
              <a:rPr lang="da-DK" sz="3200" b="1" dirty="0">
                <a:solidFill>
                  <a:srgbClr val="827553"/>
                </a:solidFill>
                <a:latin typeface="EurostileT"/>
              </a:rPr>
              <a:t>Antal stævner fordelt på distrikter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930F4E-3695-5AB5-5F2B-3A3CF02F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500"/>
            <a:ext cx="7886700" cy="471746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96B2670-49DB-34DD-D348-8F7620D54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15" y="1250935"/>
            <a:ext cx="8393985" cy="51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1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939F8-21F5-F06F-6ACE-B552EB61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6625"/>
          </a:xfrm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rgbClr val="827553"/>
                </a:solidFill>
                <a:latin typeface="EurostileT"/>
              </a:rPr>
              <a:t>Antal stævner fordelt på distrikter og sværhedsgrad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930F4E-3695-5AB5-5F2B-3A3CF02F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500"/>
            <a:ext cx="7886700" cy="471746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2B7ACC4-2780-3FD7-1C31-2DFE9887C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18" y="1084707"/>
            <a:ext cx="6891052" cy="540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1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C668D6-5298-2B79-1492-2551EC17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>
                <a:solidFill>
                  <a:srgbClr val="827553"/>
                </a:solidFill>
                <a:latin typeface="EurostileT"/>
              </a:rPr>
              <a:t>Antal starter 2018-2022</a:t>
            </a:r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1D1D18A4-C72F-B09B-57B9-23E812218B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077659"/>
              </p:ext>
            </p:extLst>
          </p:nvPr>
        </p:nvGraphicFramePr>
        <p:xfrm>
          <a:off x="628650" y="1358153"/>
          <a:ext cx="7886700" cy="481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574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BB013-742B-655C-0BF8-C32CABC5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dirty="0">
                <a:solidFill>
                  <a:srgbClr val="827553"/>
                </a:solidFill>
                <a:latin typeface="EurostileT"/>
              </a:rPr>
              <a:t>Antal starter fordelt på år/kvartal</a:t>
            </a:r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895DB69C-C690-B2F9-9664-9BDEBA404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958924"/>
              </p:ext>
            </p:extLst>
          </p:nvPr>
        </p:nvGraphicFramePr>
        <p:xfrm>
          <a:off x="628650" y="1277471"/>
          <a:ext cx="7886700" cy="489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4393342"/>
      </p:ext>
    </p:extLst>
  </p:cSld>
  <p:clrMapOvr>
    <a:masterClrMapping/>
  </p:clrMapOvr>
</p:sld>
</file>

<file path=ppt/theme/theme1.xml><?xml version="1.0" encoding="utf-8"?>
<a:theme xmlns:a="http://schemas.openxmlformats.org/drawingml/2006/main" name="PPT skabelon blå landscape med d.d.">
  <a:themeElements>
    <a:clrScheme name="Brugerdefinere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PT skabelon blå landscape">
      <a:majorFont>
        <a:latin typeface="EurostileT"/>
        <a:ea typeface=""/>
        <a:cs typeface=""/>
      </a:majorFont>
      <a:minorFont>
        <a:latin typeface="Eurostile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skabelon blå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skabelon blå 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skabelon blå 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skabelon blå 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skabelon blå 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skabelon blå 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skabelon blå 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skabelon blå 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skabelon blå 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skabelon blå 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skabelon blå 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skabelon blå 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tis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7817361D62B24999C8FF4662E8A8B5" ma:contentTypeVersion="17" ma:contentTypeDescription="Opret et nyt dokument." ma:contentTypeScope="" ma:versionID="3406f6dc5539335e5d2403ebe9be580c">
  <xsd:schema xmlns:xsd="http://www.w3.org/2001/XMLSchema" xmlns:xs="http://www.w3.org/2001/XMLSchema" xmlns:p="http://schemas.microsoft.com/office/2006/metadata/properties" xmlns:ns2="a6adbd01-1b2c-46f9-aa69-e60abcc4f436" xmlns:ns3="b28961ea-3f2c-4d42-8e65-7d54fc1172dc" targetNamespace="http://schemas.microsoft.com/office/2006/metadata/properties" ma:root="true" ma:fieldsID="52b3190e1bfd2fbfa72799e6030e77ef" ns2:_="" ns3:_="">
    <xsd:import namespace="a6adbd01-1b2c-46f9-aa69-e60abcc4f436"/>
    <xsd:import namespace="b28961ea-3f2c-4d42-8e65-7d54fc1172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Thumbnail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dbd01-1b2c-46f9-aa69-e60abcc4f4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humbnail" ma:index="21" nillable="true" ma:displayName="Thumbnail" ma:format="Dropdown" ma:internalName="Thumbnail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c5a1338b-ab21-4824-aed5-915864b039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961ea-3f2c-4d42-8e65-7d54fc1172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7bbf3c7-9c68-4be9-9e26-8b3c6be6dff2}" ma:internalName="TaxCatchAll" ma:showField="CatchAllData" ma:web="b28961ea-3f2c-4d42-8e65-7d54fc1172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a6adbd01-1b2c-46f9-aa69-e60abcc4f436" xsi:nil="true"/>
    <Thumbnail xmlns="a6adbd01-1b2c-46f9-aa69-e60abcc4f436" xsi:nil="true"/>
    <TaxCatchAll xmlns="b28961ea-3f2c-4d42-8e65-7d54fc1172dc" xsi:nil="true"/>
    <lcf76f155ced4ddcb4097134ff3c332f xmlns="a6adbd01-1b2c-46f9-aa69-e60abcc4f4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F53906-3D1E-4DE7-A8E9-A26EDFAAC4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6CA1AA-D393-49E3-83BD-0906F6F6F0BA}">
  <ds:schemaRefs>
    <ds:schemaRef ds:uri="a6adbd01-1b2c-46f9-aa69-e60abcc4f436"/>
    <ds:schemaRef ds:uri="b28961ea-3f2c-4d42-8e65-7d54fc1172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664853B-51EF-4ABE-9C84-77BE278AD297}">
  <ds:schemaRefs>
    <ds:schemaRef ds:uri="a6adbd01-1b2c-46f9-aa69-e60abcc4f436"/>
    <ds:schemaRef ds:uri="b28961ea-3f2c-4d42-8e65-7d54fc1172d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skabelon blå landscape med d.d.</Template>
  <TotalTime>5294</TotalTime>
  <Words>455</Words>
  <Application>Microsoft Office PowerPoint</Application>
  <PresentationFormat>Skærmshow (4:3)</PresentationFormat>
  <Paragraphs>89</Paragraphs>
  <Slides>28</Slides>
  <Notes>9</Notes>
  <HiddenSlides>3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EurostileT</vt:lpstr>
      <vt:lpstr>Wingdings</vt:lpstr>
      <vt:lpstr>PPT skabelon blå landscape med d.d.</vt:lpstr>
      <vt:lpstr>Statisk</vt:lpstr>
      <vt:lpstr>Office-tema</vt:lpstr>
      <vt:lpstr>PowerPoint-præsentation</vt:lpstr>
      <vt:lpstr>Repræsentantskabsmøde  </vt:lpstr>
      <vt:lpstr>Vi starter med konklusionen </vt:lpstr>
      <vt:lpstr>Afviklede stævner fordelt på stævneniveau</vt:lpstr>
      <vt:lpstr>Antal stævner fordelt på discipliner</vt:lpstr>
      <vt:lpstr>Antal stævner fordelt på distrikter</vt:lpstr>
      <vt:lpstr>Antal stævner fordelt på distrikter og sværhedsgrad</vt:lpstr>
      <vt:lpstr>Antal starter 2018-2022</vt:lpstr>
      <vt:lpstr>Antal starter fordelt på år/kvartal</vt:lpstr>
      <vt:lpstr>Antal starter 2016-2022</vt:lpstr>
      <vt:lpstr>Antal starter fordelt på distrikter</vt:lpstr>
      <vt:lpstr>Antal starter fordelt på discipliner</vt:lpstr>
      <vt:lpstr>Antal starter fordelt på discipliner</vt:lpstr>
      <vt:lpstr>Antal PONY-starter i springning fordelt på stævneniveau</vt:lpstr>
      <vt:lpstr>Antal PONY-starter i springning fordelt på sværhedsgrader</vt:lpstr>
      <vt:lpstr>Antal PONY-starter i springning fordelt på distrikter</vt:lpstr>
      <vt:lpstr>Antal PONY-starter i dressur fordelt på stævneniveau</vt:lpstr>
      <vt:lpstr>Antal PONY-starter i dressur fordelt på sværhedsgrader</vt:lpstr>
      <vt:lpstr>Antal PONY-starter i dressur fordelt på distrikter</vt:lpstr>
      <vt:lpstr>Registrering af konkurrenceheste</vt:lpstr>
      <vt:lpstr>Stævnestruktur</vt:lpstr>
      <vt:lpstr>Ponymåling  </vt:lpstr>
      <vt:lpstr>Lidt yderligere fra os </vt:lpstr>
      <vt:lpstr>Kontakt os gerne </vt:lpstr>
      <vt:lpstr>Udvikling på ønskesedlen</vt:lpstr>
      <vt:lpstr>Sport, sport, sport  -  og så lige lidt andet….</vt:lpstr>
      <vt:lpstr>Afviklede – og aflyste - stævner 2021 og 2022</vt:lpstr>
      <vt:lpstr>PowerPoint-præsentation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Anja Heinsen</dc:creator>
  <cp:lastModifiedBy>Anne Silfwander</cp:lastModifiedBy>
  <cp:revision>21</cp:revision>
  <dcterms:created xsi:type="dcterms:W3CDTF">2011-06-14T10:46:57Z</dcterms:created>
  <dcterms:modified xsi:type="dcterms:W3CDTF">2023-04-04T11:41:53Z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0x010100417817361D62B24999C8FF4662E8A8B5</vt:lpwstr>
  </property>
  <property fmtid="{D5CDD505-2E9C-101B-9397-08002B2CF9AE}" pid="3" name="Order">
    <vt:r8>14884700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